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2"/>
    <p:sldId id="257" r:id="rId33"/>
    <p:sldId id="258" r:id="rId34"/>
    <p:sldId id="259" r:id="rId35"/>
    <p:sldId id="260" r:id="rId36"/>
    <p:sldId id="261" r:id="rId37"/>
    <p:sldId id="262" r:id="rId38"/>
    <p:sldId id="263" r:id="rId39"/>
    <p:sldId id="264" r:id="rId40"/>
    <p:sldId id="265" r:id="rId41"/>
    <p:sldId id="266" r:id="rId42"/>
    <p:sldId id="267" r:id="rId43"/>
    <p:sldId id="268" r:id="rId44"/>
    <p:sldId id="269" r:id="rId45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Bebas Neue" charset="1" panose="00000500000000000000"/>
      <p:regular r:id="rId8"/>
    </p:embeddedFont>
    <p:embeddedFont>
      <p:font typeface="Bebas Neue Bold" charset="1" panose="020B0606020202050201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Montserrat" charset="1" panose="00000500000000000000"/>
      <p:regular r:id="rId14"/>
    </p:embeddedFont>
    <p:embeddedFont>
      <p:font typeface="Montserrat Bold" charset="1" panose="00000800000000000000"/>
      <p:regular r:id="rId15"/>
    </p:embeddedFont>
    <p:embeddedFont>
      <p:font typeface="Montserrat Italics" charset="1" panose="00000500000000000000"/>
      <p:regular r:id="rId16"/>
    </p:embeddedFont>
    <p:embeddedFont>
      <p:font typeface="Montserrat Bold Italics" charset="1" panose="00000800000000000000"/>
      <p:regular r:id="rId17"/>
    </p:embeddedFont>
    <p:embeddedFont>
      <p:font typeface="Montserrat Thin" charset="1" panose="00000300000000000000"/>
      <p:regular r:id="rId18"/>
    </p:embeddedFont>
    <p:embeddedFont>
      <p:font typeface="Montserrat Thin Italics" charset="1" panose="00000300000000000000"/>
      <p:regular r:id="rId19"/>
    </p:embeddedFont>
    <p:embeddedFont>
      <p:font typeface="Montserrat Extra-Light" charset="1" panose="00000300000000000000"/>
      <p:regular r:id="rId20"/>
    </p:embeddedFont>
    <p:embeddedFont>
      <p:font typeface="Montserrat Extra-Light Italics" charset="1" panose="00000300000000000000"/>
      <p:regular r:id="rId21"/>
    </p:embeddedFont>
    <p:embeddedFont>
      <p:font typeface="Montserrat Light" charset="1" panose="00000400000000000000"/>
      <p:regular r:id="rId22"/>
    </p:embeddedFont>
    <p:embeddedFont>
      <p:font typeface="Montserrat Light Italics" charset="1" panose="00000400000000000000"/>
      <p:regular r:id="rId23"/>
    </p:embeddedFont>
    <p:embeddedFont>
      <p:font typeface="Montserrat Medium" charset="1" panose="00000600000000000000"/>
      <p:regular r:id="rId24"/>
    </p:embeddedFont>
    <p:embeddedFont>
      <p:font typeface="Montserrat Medium Italics" charset="1" panose="00000600000000000000"/>
      <p:regular r:id="rId25"/>
    </p:embeddedFont>
    <p:embeddedFont>
      <p:font typeface="Montserrat Semi-Bold" charset="1" panose="00000700000000000000"/>
      <p:regular r:id="rId26"/>
    </p:embeddedFont>
    <p:embeddedFont>
      <p:font typeface="Montserrat Semi-Bold Italics" charset="1" panose="00000700000000000000"/>
      <p:regular r:id="rId27"/>
    </p:embeddedFont>
    <p:embeddedFont>
      <p:font typeface="Montserrat Ultra-Bold" charset="1" panose="00000900000000000000"/>
      <p:regular r:id="rId28"/>
    </p:embeddedFont>
    <p:embeddedFont>
      <p:font typeface="Montserrat Ultra-Bold Italics" charset="1" panose="00000900000000000000"/>
      <p:regular r:id="rId29"/>
    </p:embeddedFont>
    <p:embeddedFont>
      <p:font typeface="Montserrat Heavy" charset="1" panose="00000A00000000000000"/>
      <p:regular r:id="rId30"/>
    </p:embeddedFont>
    <p:embeddedFont>
      <p:font typeface="Montserrat Heavy Italics" charset="1" panose="00000A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36" Target="slides/slide5.xml" Type="http://schemas.openxmlformats.org/officeDocument/2006/relationships/slide"/><Relationship Id="rId37" Target="slides/slide6.xml" Type="http://schemas.openxmlformats.org/officeDocument/2006/relationships/slide"/><Relationship Id="rId38" Target="slides/slide7.xml" Type="http://schemas.openxmlformats.org/officeDocument/2006/relationships/slide"/><Relationship Id="rId39" Target="slides/slide8.xml" Type="http://schemas.openxmlformats.org/officeDocument/2006/relationships/slide"/><Relationship Id="rId4" Target="theme/theme1.xml" Type="http://schemas.openxmlformats.org/officeDocument/2006/relationships/theme"/><Relationship Id="rId40" Target="slides/slide9.xml" Type="http://schemas.openxmlformats.org/officeDocument/2006/relationships/slide"/><Relationship Id="rId41" Target="slides/slide10.xml" Type="http://schemas.openxmlformats.org/officeDocument/2006/relationships/slide"/><Relationship Id="rId42" Target="slides/slide11.xml" Type="http://schemas.openxmlformats.org/officeDocument/2006/relationships/slide"/><Relationship Id="rId43" Target="slides/slide12.xml" Type="http://schemas.openxmlformats.org/officeDocument/2006/relationships/slide"/><Relationship Id="rId44" Target="slides/slide13.xml" Type="http://schemas.openxmlformats.org/officeDocument/2006/relationships/slide"/><Relationship Id="rId45" Target="slides/slide14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479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4127" y="683475"/>
            <a:ext cx="16859746" cy="8920050"/>
            <a:chOff x="0" y="0"/>
            <a:chExt cx="4440427" cy="23493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0427" cy="2349314"/>
            </a:xfrm>
            <a:custGeom>
              <a:avLst/>
              <a:gdLst/>
              <a:ahLst/>
              <a:cxnLst/>
              <a:rect r="r" b="b" t="t" l="l"/>
              <a:pathLst>
                <a:path h="2349314" w="4440427">
                  <a:moveTo>
                    <a:pt x="15613" y="0"/>
                  </a:moveTo>
                  <a:lnTo>
                    <a:pt x="4424814" y="0"/>
                  </a:lnTo>
                  <a:cubicBezTo>
                    <a:pt x="4428955" y="0"/>
                    <a:pt x="4432926" y="1645"/>
                    <a:pt x="4435854" y="4573"/>
                  </a:cubicBezTo>
                  <a:cubicBezTo>
                    <a:pt x="4438782" y="7501"/>
                    <a:pt x="4440427" y="11472"/>
                    <a:pt x="4440427" y="15613"/>
                  </a:cubicBezTo>
                  <a:lnTo>
                    <a:pt x="4440427" y="2333701"/>
                  </a:lnTo>
                  <a:cubicBezTo>
                    <a:pt x="4440427" y="2337842"/>
                    <a:pt x="4438782" y="2341813"/>
                    <a:pt x="4435854" y="2344741"/>
                  </a:cubicBezTo>
                  <a:cubicBezTo>
                    <a:pt x="4432926" y="2347669"/>
                    <a:pt x="4428955" y="2349314"/>
                    <a:pt x="4424814" y="2349314"/>
                  </a:cubicBezTo>
                  <a:lnTo>
                    <a:pt x="15613" y="2349314"/>
                  </a:lnTo>
                  <a:cubicBezTo>
                    <a:pt x="11472" y="2349314"/>
                    <a:pt x="7501" y="2347669"/>
                    <a:pt x="4573" y="2344741"/>
                  </a:cubicBezTo>
                  <a:cubicBezTo>
                    <a:pt x="1645" y="2341813"/>
                    <a:pt x="0" y="2337842"/>
                    <a:pt x="0" y="2333701"/>
                  </a:cubicBezTo>
                  <a:lnTo>
                    <a:pt x="0" y="15613"/>
                  </a:lnTo>
                  <a:cubicBezTo>
                    <a:pt x="0" y="11472"/>
                    <a:pt x="1645" y="7501"/>
                    <a:pt x="4573" y="4573"/>
                  </a:cubicBezTo>
                  <a:cubicBezTo>
                    <a:pt x="7501" y="1645"/>
                    <a:pt x="11472" y="0"/>
                    <a:pt x="15613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40427" cy="23874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77662" y="1434818"/>
            <a:ext cx="4153724" cy="7417364"/>
          </a:xfrm>
          <a:custGeom>
            <a:avLst/>
            <a:gdLst/>
            <a:ahLst/>
            <a:cxnLst/>
            <a:rect r="r" b="b" t="t" l="l"/>
            <a:pathLst>
              <a:path h="7417364" w="4153724">
                <a:moveTo>
                  <a:pt x="0" y="0"/>
                </a:moveTo>
                <a:lnTo>
                  <a:pt x="4153724" y="0"/>
                </a:lnTo>
                <a:lnTo>
                  <a:pt x="4153724" y="7417364"/>
                </a:lnTo>
                <a:lnTo>
                  <a:pt x="0" y="74173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029200" y="3087562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897370" y="1961345"/>
            <a:ext cx="6872071" cy="3215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101"/>
              </a:lnSpc>
            </a:pPr>
            <a:r>
              <a:rPr lang="en-US" sz="12873">
                <a:solidFill>
                  <a:srgbClr val="000000"/>
                </a:solidFill>
                <a:latin typeface="Bebas Neue Bold"/>
              </a:rPr>
              <a:t>ARTIFICIAL</a:t>
            </a:r>
          </a:p>
          <a:p>
            <a:pPr>
              <a:lnSpc>
                <a:spcPts val="12101"/>
              </a:lnSpc>
            </a:pPr>
            <a:r>
              <a:rPr lang="en-US" sz="12873">
                <a:solidFill>
                  <a:srgbClr val="000000"/>
                </a:solidFill>
                <a:latin typeface="Bebas Neue Bold"/>
              </a:rPr>
              <a:t>INTELLIGENCE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730865" y="6911693"/>
            <a:ext cx="5038576" cy="2563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124"/>
              </a:lnSpc>
            </a:pPr>
            <a:r>
              <a:rPr lang="en-US" sz="2946">
                <a:solidFill>
                  <a:srgbClr val="000000"/>
                </a:solidFill>
                <a:latin typeface="Montserrat Classic"/>
              </a:rPr>
              <a:t>Group 5</a:t>
            </a:r>
          </a:p>
          <a:p>
            <a:pPr algn="r">
              <a:lnSpc>
                <a:spcPts val="4124"/>
              </a:lnSpc>
            </a:pPr>
            <a:r>
              <a:rPr lang="en-US" sz="2946">
                <a:solidFill>
                  <a:srgbClr val="000000"/>
                </a:solidFill>
                <a:latin typeface="Montserrat Classic"/>
              </a:rPr>
              <a:t>Gan Heng Lai A21EC0176</a:t>
            </a:r>
          </a:p>
          <a:p>
            <a:pPr algn="r">
              <a:lnSpc>
                <a:spcPts val="4124"/>
              </a:lnSpc>
            </a:pPr>
            <a:r>
              <a:rPr lang="en-US" sz="2946">
                <a:solidFill>
                  <a:srgbClr val="000000"/>
                </a:solidFill>
                <a:latin typeface="Montserrat Classic"/>
              </a:rPr>
              <a:t>Ng Kai Zheng A21EC0101</a:t>
            </a:r>
          </a:p>
          <a:p>
            <a:pPr algn="r">
              <a:lnSpc>
                <a:spcPts val="4124"/>
              </a:lnSpc>
            </a:pPr>
            <a:r>
              <a:rPr lang="en-US" sz="2946">
                <a:solidFill>
                  <a:srgbClr val="000000"/>
                </a:solidFill>
                <a:latin typeface="Montserrat Classic"/>
              </a:rPr>
              <a:t>Lew Chin Hong A21EC0044</a:t>
            </a:r>
          </a:p>
          <a:p>
            <a:pPr algn="r">
              <a:lnSpc>
                <a:spcPts val="4124"/>
              </a:lnSpc>
            </a:pPr>
            <a:r>
              <a:rPr lang="en-US" sz="2946">
                <a:solidFill>
                  <a:srgbClr val="000000"/>
                </a:solidFill>
                <a:latin typeface="Montserrat Classic"/>
              </a:rPr>
              <a:t>Yeo Chun Teck A21EC0148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897370" y="4985994"/>
            <a:ext cx="6118937" cy="108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5479F7"/>
                </a:solidFill>
                <a:latin typeface="Bebas Neue Bold"/>
              </a:rPr>
              <a:t>SMART TRAFFIC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01536" y="3687501"/>
            <a:ext cx="3451574" cy="4981129"/>
            <a:chOff x="0" y="0"/>
            <a:chExt cx="909057" cy="131190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09057" cy="1311902"/>
            </a:xfrm>
            <a:custGeom>
              <a:avLst/>
              <a:gdLst/>
              <a:ahLst/>
              <a:cxnLst/>
              <a:rect r="r" b="b" t="t" l="l"/>
              <a:pathLst>
                <a:path h="1311902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235640"/>
                  </a:lnTo>
                  <a:cubicBezTo>
                    <a:pt x="909057" y="1277758"/>
                    <a:pt x="874913" y="1311902"/>
                    <a:pt x="832794" y="1311902"/>
                  </a:cubicBezTo>
                  <a:lnTo>
                    <a:pt x="76262" y="1311902"/>
                  </a:lnTo>
                  <a:cubicBezTo>
                    <a:pt x="34144" y="1311902"/>
                    <a:pt x="0" y="1277758"/>
                    <a:pt x="0" y="1235640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09057" cy="1350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335765" y="3687501"/>
            <a:ext cx="3451574" cy="4981129"/>
            <a:chOff x="0" y="0"/>
            <a:chExt cx="909057" cy="131190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09057" cy="1311902"/>
            </a:xfrm>
            <a:custGeom>
              <a:avLst/>
              <a:gdLst/>
              <a:ahLst/>
              <a:cxnLst/>
              <a:rect r="r" b="b" t="t" l="l"/>
              <a:pathLst>
                <a:path h="1311902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235640"/>
                  </a:lnTo>
                  <a:cubicBezTo>
                    <a:pt x="909057" y="1277758"/>
                    <a:pt x="874913" y="1311902"/>
                    <a:pt x="832794" y="1311902"/>
                  </a:cubicBezTo>
                  <a:lnTo>
                    <a:pt x="76262" y="1311902"/>
                  </a:lnTo>
                  <a:cubicBezTo>
                    <a:pt x="34144" y="1311902"/>
                    <a:pt x="0" y="1277758"/>
                    <a:pt x="0" y="1235640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09057" cy="1350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202879" y="3687501"/>
            <a:ext cx="3451574" cy="4981129"/>
            <a:chOff x="0" y="0"/>
            <a:chExt cx="909057" cy="131190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09057" cy="1311902"/>
            </a:xfrm>
            <a:custGeom>
              <a:avLst/>
              <a:gdLst/>
              <a:ahLst/>
              <a:cxnLst/>
              <a:rect r="r" b="b" t="t" l="l"/>
              <a:pathLst>
                <a:path h="1311902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235640"/>
                  </a:lnTo>
                  <a:cubicBezTo>
                    <a:pt x="909057" y="1277758"/>
                    <a:pt x="874913" y="1311902"/>
                    <a:pt x="832794" y="1311902"/>
                  </a:cubicBezTo>
                  <a:lnTo>
                    <a:pt x="76262" y="1311902"/>
                  </a:lnTo>
                  <a:cubicBezTo>
                    <a:pt x="34144" y="1311902"/>
                    <a:pt x="0" y="1277758"/>
                    <a:pt x="0" y="1235640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909057" cy="1350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468650" y="3687501"/>
            <a:ext cx="3451574" cy="4981129"/>
            <a:chOff x="0" y="0"/>
            <a:chExt cx="909057" cy="131190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09057" cy="1311902"/>
            </a:xfrm>
            <a:custGeom>
              <a:avLst/>
              <a:gdLst/>
              <a:ahLst/>
              <a:cxnLst/>
              <a:rect r="r" b="b" t="t" l="l"/>
              <a:pathLst>
                <a:path h="1311902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235640"/>
                  </a:lnTo>
                  <a:cubicBezTo>
                    <a:pt x="909057" y="1277758"/>
                    <a:pt x="874913" y="1311902"/>
                    <a:pt x="832794" y="1311902"/>
                  </a:cubicBezTo>
                  <a:lnTo>
                    <a:pt x="76262" y="1311902"/>
                  </a:lnTo>
                  <a:cubicBezTo>
                    <a:pt x="34144" y="1311902"/>
                    <a:pt x="0" y="1277758"/>
                    <a:pt x="0" y="1235640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09057" cy="1350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798175" y="4126833"/>
            <a:ext cx="3058297" cy="90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Performance  measure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98175" y="5192753"/>
            <a:ext cx="3058297" cy="1577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Safety, Accuracy, Precision, Response Time, Reliability, Effectiveness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39350" y="4126833"/>
            <a:ext cx="3044404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Actuators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539350" y="5192753"/>
            <a:ext cx="3044404" cy="1577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Notification Systems, Automated Response Mechanisms, Smart Toll Booth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599850" y="4126833"/>
            <a:ext cx="2657633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Sensors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514295" y="5192753"/>
            <a:ext cx="2828743" cy="317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Object sensor, Impact detector, GPS, Vehicle detector, Plate number detector, Toll pass detector, Road tax validity detector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656140" y="1416150"/>
            <a:ext cx="8975721" cy="86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75"/>
              </a:lnSpc>
              <a:spcBef>
                <a:spcPct val="0"/>
              </a:spcBef>
            </a:pPr>
            <a:r>
              <a:rPr lang="en-US" sz="6312">
                <a:solidFill>
                  <a:srgbClr val="000000"/>
                </a:solidFill>
                <a:latin typeface="Bebas Neue Bold"/>
              </a:rPr>
              <a:t>DEFINE PEAS MODEL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672331" y="4126833"/>
            <a:ext cx="3044213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Environment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672331" y="5192753"/>
            <a:ext cx="3044213" cy="1577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Vehicles, Pedestrians, Obstacles, Drivers, Roads, Road signs, Parking lot, Buildings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90711" y="1605798"/>
            <a:ext cx="13906578" cy="8681202"/>
          </a:xfrm>
          <a:custGeom>
            <a:avLst/>
            <a:gdLst/>
            <a:ahLst/>
            <a:cxnLst/>
            <a:rect r="r" b="b" t="t" l="l"/>
            <a:pathLst>
              <a:path h="8681202" w="13906578">
                <a:moveTo>
                  <a:pt x="0" y="0"/>
                </a:moveTo>
                <a:lnTo>
                  <a:pt x="13906578" y="0"/>
                </a:lnTo>
                <a:lnTo>
                  <a:pt x="13906578" y="8681202"/>
                </a:lnTo>
                <a:lnTo>
                  <a:pt x="0" y="86812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56140" y="466333"/>
            <a:ext cx="8975721" cy="86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75"/>
              </a:lnSpc>
              <a:spcBef>
                <a:spcPct val="0"/>
              </a:spcBef>
            </a:pPr>
            <a:r>
              <a:rPr lang="en-US" sz="6312">
                <a:solidFill>
                  <a:srgbClr val="000000"/>
                </a:solidFill>
                <a:latin typeface="Bebas Neue Bold"/>
              </a:rPr>
              <a:t>Accident DETECtion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49374" y="1749587"/>
            <a:ext cx="14789252" cy="8537413"/>
          </a:xfrm>
          <a:custGeom>
            <a:avLst/>
            <a:gdLst/>
            <a:ahLst/>
            <a:cxnLst/>
            <a:rect r="r" b="b" t="t" l="l"/>
            <a:pathLst>
              <a:path h="8537413" w="14789252">
                <a:moveTo>
                  <a:pt x="0" y="0"/>
                </a:moveTo>
                <a:lnTo>
                  <a:pt x="14789252" y="0"/>
                </a:lnTo>
                <a:lnTo>
                  <a:pt x="14789252" y="8537413"/>
                </a:lnTo>
                <a:lnTo>
                  <a:pt x="0" y="85374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5292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56140" y="466333"/>
            <a:ext cx="8975721" cy="86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75"/>
              </a:lnSpc>
              <a:spcBef>
                <a:spcPct val="0"/>
              </a:spcBef>
            </a:pPr>
            <a:r>
              <a:rPr lang="en-US" sz="6312">
                <a:solidFill>
                  <a:srgbClr val="000000"/>
                </a:solidFill>
                <a:latin typeface="Bebas Neue Bold"/>
              </a:rPr>
              <a:t>Accident notification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9168" y="1731896"/>
            <a:ext cx="15629663" cy="8555104"/>
          </a:xfrm>
          <a:custGeom>
            <a:avLst/>
            <a:gdLst/>
            <a:ahLst/>
            <a:cxnLst/>
            <a:rect r="r" b="b" t="t" l="l"/>
            <a:pathLst>
              <a:path h="8555104" w="15629663">
                <a:moveTo>
                  <a:pt x="0" y="0"/>
                </a:moveTo>
                <a:lnTo>
                  <a:pt x="15629664" y="0"/>
                </a:lnTo>
                <a:lnTo>
                  <a:pt x="15629664" y="8555104"/>
                </a:lnTo>
                <a:lnTo>
                  <a:pt x="0" y="85551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56140" y="466333"/>
            <a:ext cx="8975721" cy="86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75"/>
              </a:lnSpc>
              <a:spcBef>
                <a:spcPct val="0"/>
              </a:spcBef>
            </a:pPr>
            <a:r>
              <a:rPr lang="en-US" sz="6312">
                <a:solidFill>
                  <a:srgbClr val="000000"/>
                </a:solidFill>
                <a:latin typeface="Bebas Neue Bold"/>
              </a:rPr>
              <a:t>PARKING SYSTEM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1808" y="1523552"/>
            <a:ext cx="14944384" cy="8763448"/>
          </a:xfrm>
          <a:custGeom>
            <a:avLst/>
            <a:gdLst/>
            <a:ahLst/>
            <a:cxnLst/>
            <a:rect r="r" b="b" t="t" l="l"/>
            <a:pathLst>
              <a:path h="8763448" w="14944384">
                <a:moveTo>
                  <a:pt x="0" y="0"/>
                </a:moveTo>
                <a:lnTo>
                  <a:pt x="14944384" y="0"/>
                </a:lnTo>
                <a:lnTo>
                  <a:pt x="14944384" y="8763448"/>
                </a:lnTo>
                <a:lnTo>
                  <a:pt x="0" y="87634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009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56140" y="466333"/>
            <a:ext cx="8975721" cy="86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75"/>
              </a:lnSpc>
              <a:spcBef>
                <a:spcPct val="0"/>
              </a:spcBef>
            </a:pPr>
            <a:r>
              <a:rPr lang="en-US" sz="6312">
                <a:solidFill>
                  <a:srgbClr val="000000"/>
                </a:solidFill>
                <a:latin typeface="Bebas Neue Bold"/>
              </a:rPr>
              <a:t>TOLL SYSTEM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01536" y="3188445"/>
            <a:ext cx="3451574" cy="5480185"/>
            <a:chOff x="0" y="0"/>
            <a:chExt cx="909057" cy="144334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09057" cy="1443341"/>
            </a:xfrm>
            <a:custGeom>
              <a:avLst/>
              <a:gdLst/>
              <a:ahLst/>
              <a:cxnLst/>
              <a:rect r="r" b="b" t="t" l="l"/>
              <a:pathLst>
                <a:path h="144334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367079"/>
                  </a:lnTo>
                  <a:cubicBezTo>
                    <a:pt x="909057" y="1409197"/>
                    <a:pt x="874913" y="1443341"/>
                    <a:pt x="832794" y="1443341"/>
                  </a:cubicBezTo>
                  <a:lnTo>
                    <a:pt x="76262" y="1443341"/>
                  </a:lnTo>
                  <a:cubicBezTo>
                    <a:pt x="34144" y="1443341"/>
                    <a:pt x="0" y="1409197"/>
                    <a:pt x="0" y="136707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09057" cy="14814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335765" y="3188445"/>
            <a:ext cx="3451574" cy="5480185"/>
            <a:chOff x="0" y="0"/>
            <a:chExt cx="909057" cy="14433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09057" cy="1443341"/>
            </a:xfrm>
            <a:custGeom>
              <a:avLst/>
              <a:gdLst/>
              <a:ahLst/>
              <a:cxnLst/>
              <a:rect r="r" b="b" t="t" l="l"/>
              <a:pathLst>
                <a:path h="144334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367079"/>
                  </a:lnTo>
                  <a:cubicBezTo>
                    <a:pt x="909057" y="1409197"/>
                    <a:pt x="874913" y="1443341"/>
                    <a:pt x="832794" y="1443341"/>
                  </a:cubicBezTo>
                  <a:lnTo>
                    <a:pt x="76262" y="1443341"/>
                  </a:lnTo>
                  <a:cubicBezTo>
                    <a:pt x="34144" y="1443341"/>
                    <a:pt x="0" y="1409197"/>
                    <a:pt x="0" y="136707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09057" cy="14814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202879" y="3188445"/>
            <a:ext cx="3451574" cy="5480185"/>
            <a:chOff x="0" y="0"/>
            <a:chExt cx="909057" cy="144334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09057" cy="1443341"/>
            </a:xfrm>
            <a:custGeom>
              <a:avLst/>
              <a:gdLst/>
              <a:ahLst/>
              <a:cxnLst/>
              <a:rect r="r" b="b" t="t" l="l"/>
              <a:pathLst>
                <a:path h="144334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367079"/>
                  </a:lnTo>
                  <a:cubicBezTo>
                    <a:pt x="909057" y="1409197"/>
                    <a:pt x="874913" y="1443341"/>
                    <a:pt x="832794" y="1443341"/>
                  </a:cubicBezTo>
                  <a:lnTo>
                    <a:pt x="76262" y="1443341"/>
                  </a:lnTo>
                  <a:cubicBezTo>
                    <a:pt x="34144" y="1443341"/>
                    <a:pt x="0" y="1409197"/>
                    <a:pt x="0" y="136707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909057" cy="14814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468650" y="3188445"/>
            <a:ext cx="3451574" cy="5480185"/>
            <a:chOff x="0" y="0"/>
            <a:chExt cx="909057" cy="144334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09057" cy="1443341"/>
            </a:xfrm>
            <a:custGeom>
              <a:avLst/>
              <a:gdLst/>
              <a:ahLst/>
              <a:cxnLst/>
              <a:rect r="r" b="b" t="t" l="l"/>
              <a:pathLst>
                <a:path h="1443341" w="909057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367079"/>
                  </a:lnTo>
                  <a:cubicBezTo>
                    <a:pt x="909057" y="1409197"/>
                    <a:pt x="874913" y="1443341"/>
                    <a:pt x="832794" y="1443341"/>
                  </a:cubicBezTo>
                  <a:lnTo>
                    <a:pt x="76262" y="1443341"/>
                  </a:lnTo>
                  <a:cubicBezTo>
                    <a:pt x="34144" y="1443341"/>
                    <a:pt x="0" y="1409197"/>
                    <a:pt x="0" y="136707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09057" cy="14814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781703" y="3452373"/>
            <a:ext cx="3058297" cy="1364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Delayed accident reporting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98175" y="5466429"/>
            <a:ext cx="3058297" cy="2777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Existing systems lead to delayed reporting of accidents, hindering prompt emergency responses and bystander interventions.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29825" y="3452373"/>
            <a:ext cx="3044404" cy="90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Confusing toll payments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539350" y="5466429"/>
            <a:ext cx="3044404" cy="2777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Various payment methods at toll booths in Malaysia result in confusion, long queues, and potential issues for drivers during peak hours.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599850" y="3434593"/>
            <a:ext cx="2657633" cy="1821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Compromised road safety and driver inconvenience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514295" y="5466429"/>
            <a:ext cx="2828743" cy="2377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Lack of signage, delayed accident reporting, and parking issues impact road safety for drivers.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656140" y="1416150"/>
            <a:ext cx="8975721" cy="86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75"/>
              </a:lnSpc>
              <a:spcBef>
                <a:spcPct val="0"/>
              </a:spcBef>
            </a:pPr>
            <a:r>
              <a:rPr lang="en-US" sz="6312">
                <a:solidFill>
                  <a:srgbClr val="000000"/>
                </a:solidFill>
                <a:latin typeface="Bebas Neue Bold"/>
              </a:rPr>
              <a:t>PROBLEM STATEMENT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662901" y="3452373"/>
            <a:ext cx="3044213" cy="90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Parking inefficiencies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672331" y="5466429"/>
            <a:ext cx="3044213" cy="2377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Montserrat"/>
              </a:rPr>
              <a:t>Drivers face challenges in locating available parking spots efficiently, leading to congestion and frustration.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48577"/>
            <a:ext cx="9696760" cy="10784153"/>
            <a:chOff x="0" y="0"/>
            <a:chExt cx="2553879" cy="28402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3879" cy="2840271"/>
            </a:xfrm>
            <a:custGeom>
              <a:avLst/>
              <a:gdLst/>
              <a:ahLst/>
              <a:cxnLst/>
              <a:rect r="r" b="b" t="t" l="l"/>
              <a:pathLst>
                <a:path h="2840271" w="2553879">
                  <a:moveTo>
                    <a:pt x="0" y="0"/>
                  </a:moveTo>
                  <a:lnTo>
                    <a:pt x="2553879" y="0"/>
                  </a:lnTo>
                  <a:lnTo>
                    <a:pt x="2553879" y="2840271"/>
                  </a:lnTo>
                  <a:lnTo>
                    <a:pt x="0" y="284027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553879" cy="28783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84164" y="2638208"/>
            <a:ext cx="6118937" cy="5208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Identify driver needs for immediate assistance and real-time accident information.</a:t>
            </a:r>
          </a:p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Understand perspectives of drivers and the Ministry of Transport.</a:t>
            </a:r>
          </a:p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Crucial insights from this phase shape SmartTraffic's features.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84164" y="1162050"/>
            <a:ext cx="6811177" cy="108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Emphasize Phase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48123" y="2552483"/>
            <a:ext cx="6118937" cy="696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9" indent="-302260" lvl="1">
              <a:lnSpc>
                <a:spcPts val="503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Uncover user expectations for immediate assistance, automatic toll payment, and easy parking solutions.</a:t>
            </a:r>
          </a:p>
          <a:p>
            <a:pPr algn="just" marL="604519" indent="-302260" lvl="1">
              <a:lnSpc>
                <a:spcPts val="503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Insights into drivers' concerns guide the integration of specific features.</a:t>
            </a:r>
          </a:p>
          <a:p>
            <a:pPr algn="just" marL="604519" indent="-302260" lvl="1">
              <a:lnSpc>
                <a:spcPts val="503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Classic Bold"/>
              </a:rPr>
              <a:t>SmartTraffic aligns with user expectations for a user-friendly and efficient transportation solution.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48123" y="1162050"/>
            <a:ext cx="6811177" cy="1088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80"/>
              </a:lnSpc>
            </a:pPr>
            <a:r>
              <a:rPr lang="en-US" sz="8000">
                <a:solidFill>
                  <a:srgbClr val="000000"/>
                </a:solidFill>
                <a:latin typeface="Bebas Neue Bold"/>
              </a:rPr>
              <a:t>Define Phase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931076" y="1806096"/>
            <a:ext cx="927410" cy="92741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3368" lIns="53368" bIns="53368" rIns="5336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931076" y="3615591"/>
            <a:ext cx="927410" cy="92741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3368" lIns="53368" bIns="53368" rIns="5336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931076" y="4845538"/>
            <a:ext cx="927410" cy="92741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3368" lIns="53368" bIns="53368" rIns="5336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931076" y="6075484"/>
            <a:ext cx="927410" cy="92741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3368" lIns="53368" bIns="53368" rIns="5336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931076" y="7305431"/>
            <a:ext cx="927410" cy="92741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3368" lIns="53368" bIns="53368" rIns="5336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114628" y="1717889"/>
            <a:ext cx="8875839" cy="169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3500">
                <a:solidFill>
                  <a:srgbClr val="000000"/>
                </a:solidFill>
                <a:latin typeface="Montserrat Classic"/>
              </a:rPr>
              <a:t>Immediate Accident Detection and Reporting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61490" y="1705534"/>
            <a:ext cx="266582" cy="842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3"/>
              </a:lnSpc>
              <a:spcBef>
                <a:spcPct val="0"/>
              </a:spcBef>
            </a:pPr>
            <a:r>
              <a:rPr lang="en-US" sz="3676">
                <a:solidFill>
                  <a:srgbClr val="000000"/>
                </a:solidFill>
                <a:latin typeface="Montserrat Classic Bold"/>
              </a:rPr>
              <a:t>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114628" y="3527385"/>
            <a:ext cx="7958219" cy="80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3500">
                <a:solidFill>
                  <a:srgbClr val="000000"/>
                </a:solidFill>
                <a:latin typeface="Montserrat Classic"/>
              </a:rPr>
              <a:t>Accident Location Signaling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61490" y="3515030"/>
            <a:ext cx="266582" cy="842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3"/>
              </a:lnSpc>
              <a:spcBef>
                <a:spcPct val="0"/>
              </a:spcBef>
            </a:pPr>
            <a:r>
              <a:rPr lang="en-US" sz="3676">
                <a:solidFill>
                  <a:srgbClr val="000000"/>
                </a:solidFill>
                <a:latin typeface="Montserrat Classic Bold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114628" y="4757331"/>
            <a:ext cx="7958219" cy="80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3500">
                <a:solidFill>
                  <a:srgbClr val="000000"/>
                </a:solidFill>
                <a:latin typeface="Montserrat Classic"/>
              </a:rPr>
              <a:t>Streamlined Parking Process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261490" y="4744976"/>
            <a:ext cx="266582" cy="842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3"/>
              </a:lnSpc>
              <a:spcBef>
                <a:spcPct val="0"/>
              </a:spcBef>
            </a:pPr>
            <a:r>
              <a:rPr lang="en-US" sz="3676">
                <a:solidFill>
                  <a:srgbClr val="000000"/>
                </a:solidFill>
                <a:latin typeface="Montserrat Classic Bold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114628" y="5987278"/>
            <a:ext cx="7958219" cy="80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3500">
                <a:solidFill>
                  <a:srgbClr val="000000"/>
                </a:solidFill>
                <a:latin typeface="Montserrat Classic"/>
              </a:rPr>
              <a:t>Automated Toll Payment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261490" y="5974923"/>
            <a:ext cx="266582" cy="842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3"/>
              </a:lnSpc>
              <a:spcBef>
                <a:spcPct val="0"/>
              </a:spcBef>
            </a:pPr>
            <a:r>
              <a:rPr lang="en-US" sz="3676">
                <a:solidFill>
                  <a:srgbClr val="000000"/>
                </a:solidFill>
                <a:latin typeface="Montserrat Classic Bold"/>
              </a:rPr>
              <a:t>4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114628" y="7217224"/>
            <a:ext cx="8875839" cy="80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3500">
                <a:solidFill>
                  <a:srgbClr val="000000"/>
                </a:solidFill>
                <a:latin typeface="Montserrat Classic"/>
              </a:rPr>
              <a:t>Vehicle Status Analysis and Reporting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261490" y="7204869"/>
            <a:ext cx="266582" cy="842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3"/>
              </a:lnSpc>
              <a:spcBef>
                <a:spcPct val="0"/>
              </a:spcBef>
            </a:pPr>
            <a:r>
              <a:rPr lang="en-US" sz="3676">
                <a:solidFill>
                  <a:srgbClr val="000000"/>
                </a:solidFill>
                <a:latin typeface="Montserrat Classic Bold"/>
              </a:rPr>
              <a:t>5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28700" y="1009650"/>
            <a:ext cx="5039876" cy="3201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475"/>
              </a:lnSpc>
              <a:spcBef>
                <a:spcPct val="0"/>
              </a:spcBef>
            </a:pPr>
            <a:r>
              <a:rPr lang="en-US" sz="10396">
                <a:solidFill>
                  <a:srgbClr val="000000"/>
                </a:solidFill>
                <a:latin typeface="Bebas Neue Bold"/>
              </a:rPr>
              <a:t>GOAL OF AI SOLUTION</a:t>
            </a:r>
          </a:p>
        </p:txBody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76575" y="1840485"/>
            <a:ext cx="4218030" cy="3591319"/>
            <a:chOff x="0" y="0"/>
            <a:chExt cx="909057" cy="7739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09057" cy="773990"/>
            </a:xfrm>
            <a:custGeom>
              <a:avLst/>
              <a:gdLst/>
              <a:ahLst/>
              <a:cxnLst/>
              <a:rect r="r" b="b" t="t" l="l"/>
              <a:pathLst>
                <a:path h="773990" w="909057">
                  <a:moveTo>
                    <a:pt x="62405" y="0"/>
                  </a:moveTo>
                  <a:lnTo>
                    <a:pt x="846652" y="0"/>
                  </a:lnTo>
                  <a:cubicBezTo>
                    <a:pt x="881117" y="0"/>
                    <a:pt x="909057" y="27940"/>
                    <a:pt x="909057" y="62405"/>
                  </a:cubicBezTo>
                  <a:lnTo>
                    <a:pt x="909057" y="711585"/>
                  </a:lnTo>
                  <a:cubicBezTo>
                    <a:pt x="909057" y="746050"/>
                    <a:pt x="881117" y="773990"/>
                    <a:pt x="846652" y="773990"/>
                  </a:cubicBezTo>
                  <a:lnTo>
                    <a:pt x="62405" y="773990"/>
                  </a:lnTo>
                  <a:cubicBezTo>
                    <a:pt x="45854" y="773990"/>
                    <a:pt x="29981" y="767415"/>
                    <a:pt x="18278" y="755712"/>
                  </a:cubicBezTo>
                  <a:cubicBezTo>
                    <a:pt x="6575" y="744009"/>
                    <a:pt x="0" y="728136"/>
                    <a:pt x="0" y="711585"/>
                  </a:cubicBezTo>
                  <a:lnTo>
                    <a:pt x="0" y="62405"/>
                  </a:lnTo>
                  <a:cubicBezTo>
                    <a:pt x="0" y="27940"/>
                    <a:pt x="27940" y="0"/>
                    <a:pt x="6240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09057" cy="812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16879" y="2062285"/>
            <a:ext cx="3737422" cy="1112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8"/>
              </a:lnSpc>
              <a:spcBef>
                <a:spcPct val="0"/>
              </a:spcBef>
            </a:pPr>
            <a:r>
              <a:rPr lang="en-US" sz="3421" u="none">
                <a:solidFill>
                  <a:srgbClr val="000000"/>
                </a:solidFill>
                <a:latin typeface="Montserrat Classic"/>
              </a:rPr>
              <a:t>Accident Detection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564504" y="3731394"/>
            <a:ext cx="3737422" cy="1158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99"/>
              </a:lnSpc>
            </a:pPr>
            <a:r>
              <a:rPr lang="en-US" sz="1599">
                <a:solidFill>
                  <a:srgbClr val="000000"/>
                </a:solidFill>
                <a:latin typeface="Montserrat"/>
              </a:rPr>
              <a:t>Rule: IF impact_detector = true AND object_sensor = true, THEN accident_status = true</a:t>
            </a:r>
          </a:p>
          <a:p>
            <a:pPr algn="ctr" marL="0" indent="0" lvl="0">
              <a:lnSpc>
                <a:spcPts val="2399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7034985" y="1840485"/>
            <a:ext cx="4218030" cy="3591319"/>
            <a:chOff x="0" y="0"/>
            <a:chExt cx="909057" cy="7739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09057" cy="773990"/>
            </a:xfrm>
            <a:custGeom>
              <a:avLst/>
              <a:gdLst/>
              <a:ahLst/>
              <a:cxnLst/>
              <a:rect r="r" b="b" t="t" l="l"/>
              <a:pathLst>
                <a:path h="773990" w="909057">
                  <a:moveTo>
                    <a:pt x="62405" y="0"/>
                  </a:moveTo>
                  <a:lnTo>
                    <a:pt x="846652" y="0"/>
                  </a:lnTo>
                  <a:cubicBezTo>
                    <a:pt x="881117" y="0"/>
                    <a:pt x="909057" y="27940"/>
                    <a:pt x="909057" y="62405"/>
                  </a:cubicBezTo>
                  <a:lnTo>
                    <a:pt x="909057" y="711585"/>
                  </a:lnTo>
                  <a:cubicBezTo>
                    <a:pt x="909057" y="746050"/>
                    <a:pt x="881117" y="773990"/>
                    <a:pt x="846652" y="773990"/>
                  </a:cubicBezTo>
                  <a:lnTo>
                    <a:pt x="62405" y="773990"/>
                  </a:lnTo>
                  <a:cubicBezTo>
                    <a:pt x="45854" y="773990"/>
                    <a:pt x="29981" y="767415"/>
                    <a:pt x="18278" y="755712"/>
                  </a:cubicBezTo>
                  <a:cubicBezTo>
                    <a:pt x="6575" y="744009"/>
                    <a:pt x="0" y="728136"/>
                    <a:pt x="0" y="711585"/>
                  </a:cubicBezTo>
                  <a:lnTo>
                    <a:pt x="0" y="62405"/>
                  </a:lnTo>
                  <a:cubicBezTo>
                    <a:pt x="0" y="27940"/>
                    <a:pt x="27940" y="0"/>
                    <a:pt x="6240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909057" cy="812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275289" y="3721869"/>
            <a:ext cx="3737422" cy="90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0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Montserrat"/>
              </a:rPr>
              <a:t>Rule: IF GPS_Access = true AND accident_status = true, THEN accident_notification = true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1793395" y="1840485"/>
            <a:ext cx="4218030" cy="3591319"/>
            <a:chOff x="0" y="0"/>
            <a:chExt cx="909057" cy="7739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09057" cy="773990"/>
            </a:xfrm>
            <a:custGeom>
              <a:avLst/>
              <a:gdLst/>
              <a:ahLst/>
              <a:cxnLst/>
              <a:rect r="r" b="b" t="t" l="l"/>
              <a:pathLst>
                <a:path h="773990" w="909057">
                  <a:moveTo>
                    <a:pt x="62405" y="0"/>
                  </a:moveTo>
                  <a:lnTo>
                    <a:pt x="846652" y="0"/>
                  </a:lnTo>
                  <a:cubicBezTo>
                    <a:pt x="881117" y="0"/>
                    <a:pt x="909057" y="27940"/>
                    <a:pt x="909057" y="62405"/>
                  </a:cubicBezTo>
                  <a:lnTo>
                    <a:pt x="909057" y="711585"/>
                  </a:lnTo>
                  <a:cubicBezTo>
                    <a:pt x="909057" y="746050"/>
                    <a:pt x="881117" y="773990"/>
                    <a:pt x="846652" y="773990"/>
                  </a:cubicBezTo>
                  <a:lnTo>
                    <a:pt x="62405" y="773990"/>
                  </a:lnTo>
                  <a:cubicBezTo>
                    <a:pt x="45854" y="773990"/>
                    <a:pt x="29981" y="767415"/>
                    <a:pt x="18278" y="755712"/>
                  </a:cubicBezTo>
                  <a:cubicBezTo>
                    <a:pt x="6575" y="744009"/>
                    <a:pt x="0" y="728136"/>
                    <a:pt x="0" y="711585"/>
                  </a:cubicBezTo>
                  <a:lnTo>
                    <a:pt x="0" y="62405"/>
                  </a:lnTo>
                  <a:cubicBezTo>
                    <a:pt x="0" y="27940"/>
                    <a:pt x="27940" y="0"/>
                    <a:pt x="6240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09057" cy="8120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2033699" y="3731394"/>
            <a:ext cx="3737422" cy="862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9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Montserrat"/>
              </a:rPr>
              <a:t>Rule: IF parking_slot_detector = true AND parking_available_status = true, THEN parking_display = true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276575" y="6046701"/>
            <a:ext cx="4218030" cy="4058178"/>
            <a:chOff x="0" y="0"/>
            <a:chExt cx="909057" cy="87460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09057" cy="874606"/>
            </a:xfrm>
            <a:custGeom>
              <a:avLst/>
              <a:gdLst/>
              <a:ahLst/>
              <a:cxnLst/>
              <a:rect r="r" b="b" t="t" l="l"/>
              <a:pathLst>
                <a:path h="874606" w="909057">
                  <a:moveTo>
                    <a:pt x="62405" y="0"/>
                  </a:moveTo>
                  <a:lnTo>
                    <a:pt x="846652" y="0"/>
                  </a:lnTo>
                  <a:cubicBezTo>
                    <a:pt x="881117" y="0"/>
                    <a:pt x="909057" y="27940"/>
                    <a:pt x="909057" y="62405"/>
                  </a:cubicBezTo>
                  <a:lnTo>
                    <a:pt x="909057" y="812201"/>
                  </a:lnTo>
                  <a:cubicBezTo>
                    <a:pt x="909057" y="828752"/>
                    <a:pt x="902482" y="844625"/>
                    <a:pt x="890779" y="856328"/>
                  </a:cubicBezTo>
                  <a:cubicBezTo>
                    <a:pt x="879076" y="868031"/>
                    <a:pt x="863203" y="874606"/>
                    <a:pt x="846652" y="874606"/>
                  </a:cubicBezTo>
                  <a:lnTo>
                    <a:pt x="62405" y="874606"/>
                  </a:lnTo>
                  <a:cubicBezTo>
                    <a:pt x="27940" y="874606"/>
                    <a:pt x="0" y="846666"/>
                    <a:pt x="0" y="812201"/>
                  </a:cubicBezTo>
                  <a:lnTo>
                    <a:pt x="0" y="62405"/>
                  </a:lnTo>
                  <a:cubicBezTo>
                    <a:pt x="0" y="27940"/>
                    <a:pt x="27940" y="0"/>
                    <a:pt x="6240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909057" cy="9127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2034065" y="2062285"/>
            <a:ext cx="3737422" cy="1112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8"/>
              </a:lnSpc>
              <a:spcBef>
                <a:spcPct val="0"/>
              </a:spcBef>
            </a:pPr>
            <a:r>
              <a:rPr lang="en-US" sz="3421">
                <a:solidFill>
                  <a:srgbClr val="000000"/>
                </a:solidFill>
                <a:latin typeface="Montserrat Classic"/>
              </a:rPr>
              <a:t>Parking</a:t>
            </a:r>
            <a:r>
              <a:rPr lang="en-US" sz="3421" u="none">
                <a:solidFill>
                  <a:srgbClr val="000000"/>
                </a:solidFill>
                <a:latin typeface="Montserrat Classic"/>
              </a:rPr>
              <a:t> Slot Detection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275289" y="1965324"/>
            <a:ext cx="3737422" cy="1670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8"/>
              </a:lnSpc>
              <a:spcBef>
                <a:spcPct val="0"/>
              </a:spcBef>
            </a:pPr>
            <a:r>
              <a:rPr lang="en-US" sz="3421" u="none">
                <a:solidFill>
                  <a:srgbClr val="000000"/>
                </a:solidFill>
                <a:latin typeface="Montserrat Classic"/>
              </a:rPr>
              <a:t>Accident Location Reporting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516879" y="7452853"/>
            <a:ext cx="3737422" cy="2494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1600">
                <a:solidFill>
                  <a:srgbClr val="000000"/>
                </a:solidFill>
                <a:latin typeface="Montserrat"/>
              </a:rPr>
              <a:t>Rule 1: IF car_sensor = true AND proximity_sensor = true, THEN parking_available_status = false, duration_counter = true</a:t>
            </a:r>
          </a:p>
          <a:p>
            <a:pPr algn="ctr">
              <a:lnSpc>
                <a:spcPts val="750"/>
              </a:lnSpc>
            </a:pPr>
          </a:p>
          <a:p>
            <a:pPr algn="ctr" marL="0" indent="0" lvl="0">
              <a:lnSpc>
                <a:spcPts val="240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Montserrat"/>
              </a:rPr>
              <a:t>Rule 2: IF car_sensor = false AND proximity_sensor = false, THEN parking_available_status = true, account_charge = true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034985" y="6046701"/>
            <a:ext cx="4218030" cy="4058178"/>
            <a:chOff x="0" y="0"/>
            <a:chExt cx="909057" cy="87460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909057" cy="874606"/>
            </a:xfrm>
            <a:custGeom>
              <a:avLst/>
              <a:gdLst/>
              <a:ahLst/>
              <a:cxnLst/>
              <a:rect r="r" b="b" t="t" l="l"/>
              <a:pathLst>
                <a:path h="874606" w="909057">
                  <a:moveTo>
                    <a:pt x="62405" y="0"/>
                  </a:moveTo>
                  <a:lnTo>
                    <a:pt x="846652" y="0"/>
                  </a:lnTo>
                  <a:cubicBezTo>
                    <a:pt x="881117" y="0"/>
                    <a:pt x="909057" y="27940"/>
                    <a:pt x="909057" y="62405"/>
                  </a:cubicBezTo>
                  <a:lnTo>
                    <a:pt x="909057" y="812201"/>
                  </a:lnTo>
                  <a:cubicBezTo>
                    <a:pt x="909057" y="828752"/>
                    <a:pt x="902482" y="844625"/>
                    <a:pt x="890779" y="856328"/>
                  </a:cubicBezTo>
                  <a:cubicBezTo>
                    <a:pt x="879076" y="868031"/>
                    <a:pt x="863203" y="874606"/>
                    <a:pt x="846652" y="874606"/>
                  </a:cubicBezTo>
                  <a:lnTo>
                    <a:pt x="62405" y="874606"/>
                  </a:lnTo>
                  <a:cubicBezTo>
                    <a:pt x="27940" y="874606"/>
                    <a:pt x="0" y="846666"/>
                    <a:pt x="0" y="812201"/>
                  </a:cubicBezTo>
                  <a:lnTo>
                    <a:pt x="0" y="62405"/>
                  </a:lnTo>
                  <a:cubicBezTo>
                    <a:pt x="0" y="27940"/>
                    <a:pt x="27940" y="0"/>
                    <a:pt x="6240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909057" cy="9127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2516879" y="6188358"/>
            <a:ext cx="3737422" cy="1112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8"/>
              </a:lnSpc>
              <a:spcBef>
                <a:spcPct val="0"/>
              </a:spcBef>
            </a:pPr>
            <a:r>
              <a:rPr lang="en-US" sz="3421">
                <a:solidFill>
                  <a:srgbClr val="000000"/>
                </a:solidFill>
                <a:latin typeface="Montserrat Classic"/>
              </a:rPr>
              <a:t>Parking</a:t>
            </a:r>
            <a:r>
              <a:rPr lang="en-US" sz="3421" u="none">
                <a:solidFill>
                  <a:srgbClr val="000000"/>
                </a:solidFill>
                <a:latin typeface="Montserrat Classic"/>
              </a:rPr>
              <a:t> Fee Calculation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275289" y="7452853"/>
            <a:ext cx="3737422" cy="90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0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Montserrat"/>
              </a:rPr>
              <a:t>Rule: IF vehicle_detector = true AND toll_pass = true, THEN account_charge = true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1793395" y="6046701"/>
            <a:ext cx="4218030" cy="4058178"/>
            <a:chOff x="0" y="0"/>
            <a:chExt cx="909057" cy="874606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09057" cy="874606"/>
            </a:xfrm>
            <a:custGeom>
              <a:avLst/>
              <a:gdLst/>
              <a:ahLst/>
              <a:cxnLst/>
              <a:rect r="r" b="b" t="t" l="l"/>
              <a:pathLst>
                <a:path h="874606" w="909057">
                  <a:moveTo>
                    <a:pt x="62405" y="0"/>
                  </a:moveTo>
                  <a:lnTo>
                    <a:pt x="846652" y="0"/>
                  </a:lnTo>
                  <a:cubicBezTo>
                    <a:pt x="881117" y="0"/>
                    <a:pt x="909057" y="27940"/>
                    <a:pt x="909057" y="62405"/>
                  </a:cubicBezTo>
                  <a:lnTo>
                    <a:pt x="909057" y="812201"/>
                  </a:lnTo>
                  <a:cubicBezTo>
                    <a:pt x="909057" y="828752"/>
                    <a:pt x="902482" y="844625"/>
                    <a:pt x="890779" y="856328"/>
                  </a:cubicBezTo>
                  <a:cubicBezTo>
                    <a:pt x="879076" y="868031"/>
                    <a:pt x="863203" y="874606"/>
                    <a:pt x="846652" y="874606"/>
                  </a:cubicBezTo>
                  <a:lnTo>
                    <a:pt x="62405" y="874606"/>
                  </a:lnTo>
                  <a:cubicBezTo>
                    <a:pt x="27940" y="874606"/>
                    <a:pt x="0" y="846666"/>
                    <a:pt x="0" y="812201"/>
                  </a:cubicBezTo>
                  <a:lnTo>
                    <a:pt x="0" y="62405"/>
                  </a:lnTo>
                  <a:cubicBezTo>
                    <a:pt x="0" y="27940"/>
                    <a:pt x="27940" y="0"/>
                    <a:pt x="62405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909057" cy="9127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2034065" y="6188358"/>
            <a:ext cx="3737422" cy="1112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8"/>
              </a:lnSpc>
              <a:spcBef>
                <a:spcPct val="0"/>
              </a:spcBef>
            </a:pPr>
            <a:r>
              <a:rPr lang="en-US" sz="3421">
                <a:solidFill>
                  <a:srgbClr val="000000"/>
                </a:solidFill>
                <a:latin typeface="Montserrat Classic"/>
              </a:rPr>
              <a:t>Car</a:t>
            </a:r>
            <a:r>
              <a:rPr lang="en-US" sz="3421" u="none">
                <a:solidFill>
                  <a:srgbClr val="000000"/>
                </a:solidFill>
                <a:latin typeface="Montserrat Classic"/>
              </a:rPr>
              <a:t> Status Checking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275289" y="6188358"/>
            <a:ext cx="3737422" cy="1112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8"/>
              </a:lnSpc>
              <a:spcBef>
                <a:spcPct val="0"/>
              </a:spcBef>
            </a:pPr>
            <a:r>
              <a:rPr lang="en-US" sz="3421">
                <a:solidFill>
                  <a:srgbClr val="000000"/>
                </a:solidFill>
                <a:latin typeface="Montserrat Classic"/>
              </a:rPr>
              <a:t>Toll Fee</a:t>
            </a:r>
            <a:r>
              <a:rPr lang="en-US" sz="3421" u="none">
                <a:solidFill>
                  <a:srgbClr val="000000"/>
                </a:solidFill>
                <a:latin typeface="Montserrat Classic"/>
              </a:rPr>
              <a:t> Detection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034065" y="7452853"/>
            <a:ext cx="3737422" cy="90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00"/>
              </a:lnSpc>
              <a:spcBef>
                <a:spcPct val="0"/>
              </a:spcBef>
            </a:pPr>
            <a:r>
              <a:rPr lang="en-US" sz="1600">
                <a:solidFill>
                  <a:srgbClr val="000000"/>
                </a:solidFill>
                <a:latin typeface="Montserrat"/>
              </a:rPr>
              <a:t>Rule: IF PlatNo_Detector = true AND Roadtax_Validity = false, THEN JPJ_Report = true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656140" y="771923"/>
            <a:ext cx="8975721" cy="866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75"/>
              </a:lnSpc>
              <a:spcBef>
                <a:spcPct val="0"/>
              </a:spcBef>
            </a:pPr>
            <a:r>
              <a:rPr lang="en-US" sz="6312">
                <a:solidFill>
                  <a:srgbClr val="000000"/>
                </a:solidFill>
                <a:latin typeface="Bebas Neue Bold"/>
              </a:rPr>
              <a:t>KNOWLEDGE REPRESENTATION</a:t>
            </a: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44933" y="0"/>
            <a:ext cx="6143067" cy="10287000"/>
          </a:xfrm>
          <a:custGeom>
            <a:avLst/>
            <a:gdLst/>
            <a:ahLst/>
            <a:cxnLst/>
            <a:rect r="r" b="b" t="t" l="l"/>
            <a:pathLst>
              <a:path h="10287000" w="6143067">
                <a:moveTo>
                  <a:pt x="0" y="0"/>
                </a:moveTo>
                <a:lnTo>
                  <a:pt x="6143067" y="0"/>
                </a:lnTo>
                <a:lnTo>
                  <a:pt x="614306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41" y="942975"/>
            <a:ext cx="5514446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Montserrat Classic"/>
              </a:rPr>
              <a:t>Accident Detection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601370"/>
            <a:ext cx="6086877" cy="2718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Montserrat Bold"/>
              </a:rPr>
              <a:t>Goal: </a:t>
            </a:r>
            <a:r>
              <a:rPr lang="en-US" sz="2400">
                <a:solidFill>
                  <a:srgbClr val="000000"/>
                </a:solidFill>
                <a:latin typeface="Montserrat"/>
              </a:rPr>
              <a:t>Implement an AI system that promptly detects and identifies vehicle accidents using impact detectors and object sensors, enabling quick response and intervention from emergency services.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44933" y="0"/>
            <a:ext cx="6143067" cy="10287000"/>
          </a:xfrm>
          <a:custGeom>
            <a:avLst/>
            <a:gdLst/>
            <a:ahLst/>
            <a:cxnLst/>
            <a:rect r="r" b="b" t="t" l="l"/>
            <a:pathLst>
              <a:path h="10287000" w="6143067">
                <a:moveTo>
                  <a:pt x="0" y="0"/>
                </a:moveTo>
                <a:lnTo>
                  <a:pt x="6143067" y="0"/>
                </a:lnTo>
                <a:lnTo>
                  <a:pt x="614306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42975"/>
            <a:ext cx="606489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Montserrat Classic"/>
              </a:rPr>
              <a:t>Accident Notification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830081"/>
            <a:ext cx="6086877" cy="2261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Montserrat Bold"/>
              </a:rPr>
              <a:t>Goal: </a:t>
            </a:r>
            <a:r>
              <a:rPr lang="en-US" sz="2400">
                <a:solidFill>
                  <a:srgbClr val="000000"/>
                </a:solidFill>
                <a:latin typeface="Montserrat"/>
              </a:rPr>
              <a:t>Create an AI system that promptly and automatically notify relevant users about the occurrence of a detected accident based on their current location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075794" y="0"/>
            <a:ext cx="9212206" cy="10371962"/>
          </a:xfrm>
          <a:custGeom>
            <a:avLst/>
            <a:gdLst/>
            <a:ahLst/>
            <a:cxnLst/>
            <a:rect r="r" b="b" t="t" l="l"/>
            <a:pathLst>
              <a:path h="10371962" w="9212206">
                <a:moveTo>
                  <a:pt x="0" y="0"/>
                </a:moveTo>
                <a:lnTo>
                  <a:pt x="9212206" y="0"/>
                </a:lnTo>
                <a:lnTo>
                  <a:pt x="9212206" y="10371962"/>
                </a:lnTo>
                <a:lnTo>
                  <a:pt x="0" y="103719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2025"/>
            <a:ext cx="608687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Montserrat Classic"/>
              </a:rPr>
              <a:t>Parking Slot Detection and Parking Fee Calculation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844736"/>
            <a:ext cx="6086877" cy="5004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Montserrat Bold"/>
              </a:rPr>
              <a:t>Goal: </a:t>
            </a:r>
            <a:r>
              <a:rPr lang="en-US" sz="2400">
                <a:solidFill>
                  <a:srgbClr val="000000"/>
                </a:solidFill>
                <a:latin typeface="Montserrat"/>
              </a:rPr>
              <a:t>Create an AI system that detects and displays available parking slots, aiding drivers in efficiently locating parking spaces.</a:t>
            </a:r>
          </a:p>
          <a:p>
            <a:pPr algn="just">
              <a:lnSpc>
                <a:spcPts val="3600"/>
              </a:lnSpc>
            </a:pPr>
          </a:p>
          <a:p>
            <a:pPr algn="just">
              <a:lnSpc>
                <a:spcPts val="3600"/>
              </a:lnSpc>
            </a:pPr>
          </a:p>
          <a:p>
            <a:pPr algn="just"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Montserrat Bold"/>
              </a:rPr>
              <a:t>Goal:</a:t>
            </a:r>
            <a:r>
              <a:rPr lang="en-US" sz="2400">
                <a:solidFill>
                  <a:srgbClr val="000000"/>
                </a:solidFill>
                <a:latin typeface="Montserrat"/>
              </a:rPr>
              <a:t> Implement an AI solution to automate parking fee calculation by utilizing car sensors and proximity sensors, enhancing the user experience and streamlining the parking process.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9B9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08396" y="0"/>
            <a:ext cx="6479604" cy="10287000"/>
          </a:xfrm>
          <a:custGeom>
            <a:avLst/>
            <a:gdLst/>
            <a:ahLst/>
            <a:cxnLst/>
            <a:rect r="r" b="b" t="t" l="l"/>
            <a:pathLst>
              <a:path h="10287000" w="6479604">
                <a:moveTo>
                  <a:pt x="0" y="0"/>
                </a:moveTo>
                <a:lnTo>
                  <a:pt x="6479604" y="0"/>
                </a:lnTo>
                <a:lnTo>
                  <a:pt x="647960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2025"/>
            <a:ext cx="6375042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Montserrat Classic"/>
              </a:rPr>
              <a:t>Toll Fee Detection and Car Status Checking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942738"/>
            <a:ext cx="6375042" cy="5004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Montserrat Bold"/>
              </a:rPr>
              <a:t>Goal:</a:t>
            </a:r>
            <a:r>
              <a:rPr lang="en-US" sz="2400">
                <a:solidFill>
                  <a:srgbClr val="000000"/>
                </a:solidFill>
                <a:latin typeface="Montserrat"/>
              </a:rPr>
              <a:t> Develop an AI system to detect vehicles passing through toll gates with valid toll passes, automating the toll fee deduction process from user accounts.</a:t>
            </a:r>
          </a:p>
          <a:p>
            <a:pPr>
              <a:lnSpc>
                <a:spcPts val="3600"/>
              </a:lnSpc>
            </a:pPr>
          </a:p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Montserrat Bold"/>
              </a:rPr>
              <a:t>Goal: </a:t>
            </a:r>
            <a:r>
              <a:rPr lang="en-US" sz="2400">
                <a:solidFill>
                  <a:srgbClr val="000000"/>
                </a:solidFill>
                <a:latin typeface="Montserrat"/>
              </a:rPr>
              <a:t>Implement an AI solution that checks and analyzes vehicle statuses, such as road tax validity, and automatically reports any discrepancies to the relevant authorities, ensuring compliance with regulations.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DAF5Sl4V_J4</dc:identifier>
  <dcterms:modified xsi:type="dcterms:W3CDTF">2011-08-01T06:04:30Z</dcterms:modified>
  <cp:revision>1</cp:revision>
  <dc:title>AI Presentation Slide</dc:title>
</cp:coreProperties>
</file>

<file path=docProps/thumbnail.jpeg>
</file>